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8" r:id="rId2"/>
    <p:sldId id="256" r:id="rId3"/>
    <p:sldId id="260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C6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F:\2%20semestre\tecnicas%20de%20inv\Encuesta%20tes%20e%20infusiones1%20.xls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 dirty="0"/>
              <a:t>Consumo</a:t>
            </a:r>
            <a:r>
              <a:rPr lang="es-MX" baseline="0" dirty="0"/>
              <a:t> de </a:t>
            </a:r>
            <a:r>
              <a:rPr lang="es-MX" baseline="0" dirty="0" smtClean="0"/>
              <a:t>té</a:t>
            </a:r>
            <a:endParaRPr lang="es-MX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8.1199037620297426E-2"/>
                  <c:y val="8.4907541897068728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aseline="0"/>
                </a:pPr>
                <a:endParaRPr lang="es-MX"/>
              </a:p>
            </c:txPr>
            <c:showPercent val="1"/>
            <c:showLeaderLines val="1"/>
          </c:dLbls>
          <c:cat>
            <c:strRef>
              <c:f>Hoja1!$S$21:$S$22</c:f>
              <c:strCache>
                <c:ptCount val="2"/>
                <c:pt idx="0">
                  <c:v>Si consumen</c:v>
                </c:pt>
                <c:pt idx="1">
                  <c:v>No consumen</c:v>
                </c:pt>
              </c:strCache>
            </c:strRef>
          </c:cat>
          <c:val>
            <c:numRef>
              <c:f>Hoja1!$T$21:$T$22</c:f>
              <c:numCache>
                <c:formatCode>General</c:formatCode>
                <c:ptCount val="2"/>
                <c:pt idx="0">
                  <c:v>60</c:v>
                </c:pt>
                <c:pt idx="1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1500" baseline="0"/>
          </a:pPr>
          <a:endParaRPr lang="es-MX"/>
        </a:p>
      </c:txPr>
    </c:legend>
    <c:plotVisOnly val="1"/>
    <c:dispBlanksAs val="zero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2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0.13536351706036745"/>
          <c:y val="7.4548702245552642E-2"/>
          <c:w val="0.84829079702650945"/>
          <c:h val="0.77759902898005062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FF8B"/>
              </a:solidFill>
            </c:spPr>
          </c:dPt>
          <c:dPt>
            <c:idx val="1"/>
            <c:spPr>
              <a:solidFill>
                <a:srgbClr val="FFFF8B"/>
              </a:solidFill>
            </c:spPr>
          </c:dPt>
          <c:dLbls>
            <c:dLbl>
              <c:idx val="0"/>
              <c:layout>
                <c:manualLayout>
                  <c:x val="1.9444444444444445E-2"/>
                  <c:y val="1.8518518518518583E-2"/>
                </c:manualLayout>
              </c:layout>
              <c:spPr/>
              <c:txPr>
                <a:bodyPr/>
                <a:lstStyle/>
                <a:p>
                  <a:pPr>
                    <a:defRPr sz="1800" b="1" baseline="0">
                      <a:solidFill>
                        <a:schemeClr val="bg1"/>
                      </a:solidFill>
                    </a:defRPr>
                  </a:pPr>
                  <a:endParaRPr lang="es-MX"/>
                </a:p>
              </c:txPr>
              <c:showVal val="1"/>
            </c:dLbl>
            <c:dLbl>
              <c:idx val="1"/>
              <c:layout>
                <c:manualLayout>
                  <c:x val="2.0049638203138445E-2"/>
                  <c:y val="1.2699777206581268E-2"/>
                </c:manualLayout>
              </c:layout>
              <c:spPr/>
              <c:txPr>
                <a:bodyPr/>
                <a:lstStyle/>
                <a:p>
                  <a:pPr>
                    <a:defRPr sz="1800" b="1" baseline="0">
                      <a:solidFill>
                        <a:schemeClr val="bg1"/>
                      </a:solidFill>
                    </a:defRPr>
                  </a:pPr>
                  <a:endParaRPr lang="es-MX"/>
                </a:p>
              </c:txPr>
              <c:showVal val="1"/>
            </c:dLbl>
            <c:txPr>
              <a:bodyPr/>
              <a:lstStyle/>
              <a:p>
                <a:pPr>
                  <a:defRPr sz="1800" baseline="0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strRef>
              <c:f>Hoja1!$E$4:$E$5</c:f>
              <c:strCache>
                <c:ptCount val="2"/>
                <c:pt idx="0">
                  <c:v>Hombres</c:v>
                </c:pt>
                <c:pt idx="1">
                  <c:v>Mujeres</c:v>
                </c:pt>
              </c:strCache>
            </c:strRef>
          </c:cat>
          <c:val>
            <c:numRef>
              <c:f>Hoja1!$F$4:$F$5</c:f>
              <c:numCache>
                <c:formatCode>0.0%</c:formatCode>
                <c:ptCount val="2"/>
                <c:pt idx="0">
                  <c:v>4.8000000000000001E-2</c:v>
                </c:pt>
                <c:pt idx="1">
                  <c:v>0.95200000000000062</c:v>
                </c:pt>
              </c:numCache>
            </c:numRef>
          </c:val>
        </c:ser>
        <c:shape val="box"/>
        <c:axId val="60060800"/>
        <c:axId val="63605376"/>
        <c:axId val="0"/>
      </c:bar3DChart>
      <c:catAx>
        <c:axId val="60060800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 b="1" baseline="0"/>
            </a:pPr>
            <a:endParaRPr lang="es-MX"/>
          </a:p>
        </c:txPr>
        <c:crossAx val="63605376"/>
        <c:crosses val="autoZero"/>
        <c:auto val="1"/>
        <c:lblAlgn val="ctr"/>
        <c:lblOffset val="100"/>
      </c:catAx>
      <c:valAx>
        <c:axId val="63605376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1500" baseline="0"/>
            </a:pPr>
            <a:endParaRPr lang="es-MX"/>
          </a:p>
        </c:txPr>
        <c:crossAx val="60060800"/>
        <c:crosses val="autoZero"/>
        <c:crossBetween val="between"/>
      </c:valAx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5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8.0516185476815397E-2"/>
          <c:y val="5.1400554097404488E-2"/>
          <c:w val="0.82627371772180314"/>
          <c:h val="0.7646915686687249"/>
        </c:manualLayout>
      </c:layout>
      <c:bar3DChart>
        <c:barDir val="col"/>
        <c:grouping val="stacked"/>
        <c:ser>
          <c:idx val="0"/>
          <c:order val="0"/>
          <c:spPr>
            <a:solidFill>
              <a:schemeClr val="accent2"/>
            </a:solidFill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spPr>
              <a:solidFill>
                <a:srgbClr val="A1319C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E965D6"/>
              </a:solidFill>
            </c:spPr>
          </c:dPt>
          <c:dPt>
            <c:idx val="7"/>
            <c:spPr>
              <a:solidFill>
                <a:srgbClr val="2B2FE3"/>
              </a:solidFill>
            </c:spPr>
          </c:dPt>
          <c:dLbls>
            <c:dLbl>
              <c:idx val="5"/>
              <c:layout>
                <c:manualLayout>
                  <c:x val="8.3333333333333367E-3"/>
                  <c:y val="-4.6296296296296481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500"/>
                  </a:pPr>
                  <a:endParaRPr lang="es-MX"/>
                </a:p>
              </c:txPr>
              <c:showVal val="1"/>
            </c:dLbl>
            <c:txPr>
              <a:bodyPr/>
              <a:lstStyle/>
              <a:p>
                <a:pPr>
                  <a:defRPr sz="1500"/>
                </a:pPr>
                <a:endParaRPr lang="es-MX"/>
              </a:p>
            </c:txPr>
            <c:showVal val="1"/>
          </c:dLbls>
          <c:cat>
            <c:strRef>
              <c:f>Hoja1!$G$33:$G$40</c:f>
              <c:strCache>
                <c:ptCount val="5"/>
                <c:pt idx="0">
                  <c:v>manzanilla</c:v>
                </c:pt>
                <c:pt idx="1">
                  <c:v>limon</c:v>
                </c:pt>
                <c:pt idx="2">
                  <c:v>frutas rojas </c:v>
                </c:pt>
                <c:pt idx="3">
                  <c:v>manzana</c:v>
                </c:pt>
                <c:pt idx="4">
                  <c:v>canela</c:v>
                </c:pt>
              </c:strCache>
            </c:strRef>
          </c:cat>
          <c:val>
            <c:numRef>
              <c:f>Hoja1!$H$33:$H$40</c:f>
              <c:numCache>
                <c:formatCode>0%</c:formatCode>
                <c:ptCount val="8"/>
                <c:pt idx="0">
                  <c:v>0.95000000000000062</c:v>
                </c:pt>
                <c:pt idx="1">
                  <c:v>0.8</c:v>
                </c:pt>
                <c:pt idx="2">
                  <c:v>0.4</c:v>
                </c:pt>
                <c:pt idx="3">
                  <c:v>0.35000000000000031</c:v>
                </c:pt>
                <c:pt idx="4">
                  <c:v>0.60000000000000064</c:v>
                </c:pt>
              </c:numCache>
            </c:numRef>
          </c:val>
        </c:ser>
        <c:shape val="box"/>
        <c:axId val="65133952"/>
        <c:axId val="66429312"/>
        <c:axId val="0"/>
      </c:bar3DChart>
      <c:catAx>
        <c:axId val="651339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66429312"/>
        <c:crosses val="autoZero"/>
        <c:auto val="1"/>
        <c:lblAlgn val="ctr"/>
        <c:lblOffset val="100"/>
      </c:catAx>
      <c:valAx>
        <c:axId val="6642931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65133952"/>
        <c:crosses val="autoZero"/>
        <c:crossBetween val="between"/>
      </c:valAx>
    </c:plotArea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7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9.1849518810148481E-2"/>
          <c:y val="0.22732648002333108"/>
          <c:w val="0.87759492563429575"/>
          <c:h val="0.65669364246136352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5B5B"/>
              </a:solidFill>
            </c:spPr>
          </c:dPt>
          <c:dPt>
            <c:idx val="2"/>
            <c:spPr>
              <a:solidFill>
                <a:srgbClr val="FF8585"/>
              </a:solidFill>
            </c:spPr>
          </c:dPt>
          <c:dLbls>
            <c:txPr>
              <a:bodyPr/>
              <a:lstStyle/>
              <a:p>
                <a:pPr>
                  <a:defRPr sz="1500"/>
                </a:pPr>
                <a:endParaRPr lang="es-MX"/>
              </a:p>
            </c:txPr>
            <c:showVal val="1"/>
          </c:dLbls>
          <c:cat>
            <c:strRef>
              <c:f>Hoja1!$C$64:$C$66</c:f>
              <c:strCache>
                <c:ptCount val="3"/>
                <c:pt idx="0">
                  <c:v>Enfermedad</c:v>
                </c:pt>
                <c:pt idx="1">
                  <c:v>Gusto</c:v>
                </c:pt>
                <c:pt idx="2">
                  <c:v>Tradición</c:v>
                </c:pt>
              </c:strCache>
            </c:strRef>
          </c:cat>
          <c:val>
            <c:numRef>
              <c:f>Hoja1!$D$64:$D$66</c:f>
              <c:numCache>
                <c:formatCode>0%</c:formatCode>
                <c:ptCount val="3"/>
                <c:pt idx="0">
                  <c:v>0.75000000000000266</c:v>
                </c:pt>
                <c:pt idx="1">
                  <c:v>0.25</c:v>
                </c:pt>
                <c:pt idx="2" formatCode="General">
                  <c:v>0</c:v>
                </c:pt>
              </c:numCache>
            </c:numRef>
          </c:val>
        </c:ser>
        <c:shape val="box"/>
        <c:axId val="67439232"/>
        <c:axId val="67499520"/>
        <c:axId val="0"/>
      </c:bar3DChart>
      <c:catAx>
        <c:axId val="67439232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67499520"/>
        <c:crosses val="autoZero"/>
        <c:auto val="1"/>
        <c:lblAlgn val="ctr"/>
        <c:lblOffset val="100"/>
      </c:catAx>
      <c:valAx>
        <c:axId val="6749952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67439232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4"/>
  <c:clrMapOvr bg1="lt1" tx1="dk1" bg2="lt2" tx2="dk2" accent1="accent1" accent2="accent2" accent3="accent3" accent4="accent4" accent5="accent5" accent6="accent6" hlink="hlink" folHlink="folHlink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09951881014873"/>
          <c:y val="0.19954870224555263"/>
          <c:w val="0.77801159230096262"/>
          <c:h val="0.48751348789734872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471545"/>
              </a:solidFill>
            </c:spPr>
          </c:dPt>
          <c:dPt>
            <c:idx val="1"/>
            <c:spPr>
              <a:solidFill>
                <a:srgbClr val="9A009A"/>
              </a:solidFill>
            </c:spPr>
          </c:dPt>
          <c:dPt>
            <c:idx val="2"/>
            <c:spPr>
              <a:solidFill>
                <a:srgbClr val="D200D2"/>
              </a:solidFill>
            </c:spPr>
          </c:dPt>
          <c:dPt>
            <c:idx val="3"/>
            <c:spPr>
              <a:solidFill>
                <a:srgbClr val="FF47FF"/>
              </a:solidFill>
            </c:spPr>
          </c:dPt>
          <c:dPt>
            <c:idx val="4"/>
            <c:spPr>
              <a:solidFill>
                <a:srgbClr val="FF8BF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87%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54%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64%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23%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37%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/>
                </a:pPr>
                <a:endParaRPr lang="es-MX"/>
              </a:p>
            </c:txPr>
            <c:showVal val="1"/>
          </c:dLbls>
          <c:cat>
            <c:strRef>
              <c:f>Hoja1!$C$117:$C$121</c:f>
              <c:strCache>
                <c:ptCount val="5"/>
                <c:pt idx="0">
                  <c:v>Estomacales </c:v>
                </c:pt>
                <c:pt idx="1">
                  <c:v>Colicos</c:v>
                </c:pt>
                <c:pt idx="2">
                  <c:v>Respiratorias</c:v>
                </c:pt>
                <c:pt idx="3">
                  <c:v>Dolor de cabeza</c:v>
                </c:pt>
                <c:pt idx="4">
                  <c:v>Nervios </c:v>
                </c:pt>
              </c:strCache>
            </c:strRef>
          </c:cat>
          <c:val>
            <c:numRef>
              <c:f>Hoja1!$D$117:$D$121</c:f>
              <c:numCache>
                <c:formatCode>General</c:formatCode>
                <c:ptCount val="5"/>
                <c:pt idx="0">
                  <c:v>87</c:v>
                </c:pt>
                <c:pt idx="1">
                  <c:v>54</c:v>
                </c:pt>
                <c:pt idx="2">
                  <c:v>64</c:v>
                </c:pt>
                <c:pt idx="3">
                  <c:v>23</c:v>
                </c:pt>
                <c:pt idx="4">
                  <c:v>37</c:v>
                </c:pt>
              </c:numCache>
            </c:numRef>
          </c:val>
        </c:ser>
        <c:shape val="box"/>
        <c:axId val="67961984"/>
        <c:axId val="67964288"/>
        <c:axId val="0"/>
      </c:bar3DChart>
      <c:catAx>
        <c:axId val="67961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67964288"/>
        <c:crosses val="autoZero"/>
        <c:auto val="1"/>
        <c:lblAlgn val="ctr"/>
        <c:lblOffset val="100"/>
      </c:catAx>
      <c:valAx>
        <c:axId val="6796428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67961984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3"/>
  <c:clrMapOvr bg1="lt1" tx1="dk1" bg2="lt2" tx2="dk2" accent1="accent1" accent2="accent2" accent3="accent3" accent4="accent4" accent5="accent5" accent6="accent6" hlink="hlink" folHlink="folHlink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1087729658792635"/>
          <c:y val="0.20880759696704579"/>
          <c:w val="0.88634492563429568"/>
          <c:h val="0.63259660250802441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2B2FE3"/>
            </a:solidFill>
          </c:spPr>
          <c:dPt>
            <c:idx val="1"/>
            <c:spPr>
              <a:solidFill>
                <a:srgbClr val="6063EA"/>
              </a:solidFill>
            </c:spPr>
          </c:dPt>
          <c:dPt>
            <c:idx val="2"/>
            <c:spPr>
              <a:solidFill>
                <a:srgbClr val="ADAFF5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77%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18%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/>
                </a:pPr>
                <a:endParaRPr lang="es-MX"/>
              </a:p>
            </c:txPr>
            <c:showVal val="1"/>
          </c:dLbls>
          <c:cat>
            <c:strRef>
              <c:f>Hoja1!$C$105:$C$107</c:f>
              <c:strCache>
                <c:ptCount val="3"/>
                <c:pt idx="0">
                  <c:v>Tienda de autoservicio</c:v>
                </c:pt>
                <c:pt idx="1">
                  <c:v>Mercado </c:v>
                </c:pt>
                <c:pt idx="2">
                  <c:v>Otro </c:v>
                </c:pt>
              </c:strCache>
            </c:strRef>
          </c:cat>
          <c:val>
            <c:numRef>
              <c:f>Hoja1!$D$105:$D$107</c:f>
              <c:numCache>
                <c:formatCode>General</c:formatCode>
                <c:ptCount val="3"/>
                <c:pt idx="0">
                  <c:v>77</c:v>
                </c:pt>
                <c:pt idx="1">
                  <c:v>18</c:v>
                </c:pt>
                <c:pt idx="2">
                  <c:v>5</c:v>
                </c:pt>
              </c:numCache>
            </c:numRef>
          </c:val>
        </c:ser>
        <c:shape val="box"/>
        <c:axId val="68176896"/>
        <c:axId val="68221568"/>
        <c:axId val="0"/>
      </c:bar3DChart>
      <c:catAx>
        <c:axId val="68176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68221568"/>
        <c:crosses val="autoZero"/>
        <c:auto val="1"/>
        <c:lblAlgn val="ctr"/>
        <c:lblOffset val="100"/>
      </c:catAx>
      <c:valAx>
        <c:axId val="682215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68176896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8"/>
  <c:clrMapOvr bg1="lt1" tx1="dk1" bg2="lt2" tx2="dk2" accent1="accent1" accent2="accent2" accent3="accent3" accent4="accent4" accent5="accent5" accent6="accent6" hlink="hlink" folHlink="folHlink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0809951881014868"/>
          <c:y val="0.1532524059492564"/>
          <c:w val="0.86134492563429665"/>
          <c:h val="0.73076771653543626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E77517"/>
              </a:solidFill>
            </c:spPr>
          </c:dPt>
          <c:dPt>
            <c:idx val="1"/>
            <c:spPr>
              <a:solidFill>
                <a:srgbClr val="EA812A"/>
              </a:solidFill>
            </c:spPr>
          </c:dPt>
          <c:dPt>
            <c:idx val="2"/>
            <c:spPr>
              <a:solidFill>
                <a:srgbClr val="ED9349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80%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1.3707200525550618E-2"/>
                  <c:y val="5.689332009705014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/>
                </a:pPr>
                <a:endParaRPr lang="es-MX"/>
              </a:p>
            </c:txPr>
            <c:showVal val="1"/>
          </c:dLbls>
          <c:cat>
            <c:strRef>
              <c:f>Hoja1!$C$95:$C$97</c:f>
              <c:strCache>
                <c:ptCount val="3"/>
                <c:pt idx="0">
                  <c:v>$20 a $50</c:v>
                </c:pt>
                <c:pt idx="1">
                  <c:v>$51 a $100</c:v>
                </c:pt>
                <c:pt idx="2">
                  <c:v>$101 ó más </c:v>
                </c:pt>
              </c:strCache>
            </c:strRef>
          </c:cat>
          <c:val>
            <c:numRef>
              <c:f>Hoja1!$D$95:$D$97</c:f>
              <c:numCache>
                <c:formatCode>General</c:formatCode>
                <c:ptCount val="3"/>
                <c:pt idx="0">
                  <c:v>80</c:v>
                </c:pt>
                <c:pt idx="1">
                  <c:v>17</c:v>
                </c:pt>
                <c:pt idx="2">
                  <c:v>3</c:v>
                </c:pt>
              </c:numCache>
            </c:numRef>
          </c:val>
        </c:ser>
        <c:shape val="box"/>
        <c:axId val="95246208"/>
        <c:axId val="95388800"/>
        <c:axId val="0"/>
      </c:bar3DChart>
      <c:catAx>
        <c:axId val="95246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95388800"/>
        <c:crosses val="autoZero"/>
        <c:auto val="1"/>
        <c:lblAlgn val="ctr"/>
        <c:lblOffset val="100"/>
      </c:catAx>
      <c:valAx>
        <c:axId val="953888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95246208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5"/>
  <c:clrMapOvr bg1="lt1" tx1="dk1" bg2="lt2" tx2="dk2" accent1="accent1" accent2="accent2" accent3="accent3" accent4="accent4" accent5="accent5" accent6="accent6" hlink="hlink" folHlink="folHlink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6.9210629921260189E-2"/>
          <c:y val="0.21806722076407192"/>
          <c:w val="0.93078937007874063"/>
          <c:h val="0.68910104986876652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0FA51D"/>
              </a:solidFill>
            </c:spPr>
          </c:dPt>
          <c:dPt>
            <c:idx val="1"/>
            <c:spPr>
              <a:solidFill>
                <a:srgbClr val="14DA27"/>
              </a:solidFill>
            </c:spPr>
          </c:dPt>
          <c:dPt>
            <c:idx val="2"/>
            <c:spPr>
              <a:solidFill>
                <a:srgbClr val="62F070"/>
              </a:solidFill>
            </c:spPr>
          </c:dPt>
          <c:dPt>
            <c:idx val="3"/>
            <c:spPr>
              <a:solidFill>
                <a:srgbClr val="95F59E"/>
              </a:solidFill>
            </c:spPr>
          </c:dPt>
          <c:dPt>
            <c:idx val="4"/>
            <c:spPr>
              <a:solidFill>
                <a:srgbClr val="CAFAC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35%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16%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25%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19%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/>
                </a:pPr>
                <a:endParaRPr lang="es-MX"/>
              </a:p>
            </c:txPr>
            <c:showVal val="1"/>
          </c:dLbls>
          <c:cat>
            <c:strRef>
              <c:f>Hoja1!$C$79:$C$83</c:f>
              <c:strCache>
                <c:ptCount val="5"/>
                <c:pt idx="0">
                  <c:v>La pastora</c:v>
                </c:pt>
                <c:pt idx="1">
                  <c:v>Laggs</c:v>
                </c:pt>
                <c:pt idx="2">
                  <c:v>McCormick</c:v>
                </c:pt>
                <c:pt idx="3">
                  <c:v>Therbal</c:v>
                </c:pt>
                <c:pt idx="4">
                  <c:v>Otro </c:v>
                </c:pt>
              </c:strCache>
            </c:strRef>
          </c:cat>
          <c:val>
            <c:numRef>
              <c:f>Hoja1!$D$79:$D$83</c:f>
              <c:numCache>
                <c:formatCode>General</c:formatCode>
                <c:ptCount val="5"/>
                <c:pt idx="0">
                  <c:v>35</c:v>
                </c:pt>
                <c:pt idx="1">
                  <c:v>16</c:v>
                </c:pt>
                <c:pt idx="2">
                  <c:v>25</c:v>
                </c:pt>
                <c:pt idx="3">
                  <c:v>19</c:v>
                </c:pt>
                <c:pt idx="4">
                  <c:v>5</c:v>
                </c:pt>
              </c:numCache>
            </c:numRef>
          </c:val>
        </c:ser>
        <c:shape val="box"/>
        <c:axId val="104760448"/>
        <c:axId val="104762752"/>
        <c:axId val="0"/>
      </c:bar3DChart>
      <c:catAx>
        <c:axId val="1047604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104762752"/>
        <c:crosses val="autoZero"/>
        <c:auto val="1"/>
        <c:lblAlgn val="ctr"/>
        <c:lblOffset val="100"/>
      </c:catAx>
      <c:valAx>
        <c:axId val="104762752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00"/>
            </a:pPr>
            <a:endParaRPr lang="es-MX"/>
          </a:p>
        </c:txPr>
        <c:crossAx val="104760448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0.42083</cdr:x>
      <cdr:y>0.60194</cdr:y>
    </cdr:from>
    <cdr:to>
      <cdr:x>0.66667</cdr:x>
      <cdr:y>0.69579</cdr:y>
    </cdr:to>
    <cdr:sp macro="" textlink="">
      <cdr:nvSpPr>
        <cdr:cNvPr id="3" name="2 CuadroTexto"/>
        <cdr:cNvSpPr txBox="1"/>
      </cdr:nvSpPr>
      <cdr:spPr>
        <a:xfrm xmlns:a="http://schemas.openxmlformats.org/drawingml/2006/main" rot="19912488">
          <a:off x="1924050" y="1771650"/>
          <a:ext cx="112395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500" dirty="0">
              <a:solidFill>
                <a:schemeClr val="bg1"/>
              </a:solidFill>
            </a:rPr>
            <a:t>60 personas </a:t>
          </a:r>
        </a:p>
      </cdr:txBody>
    </cdr:sp>
  </cdr:relSizeAnchor>
  <cdr:relSizeAnchor xmlns:cdr="http://schemas.openxmlformats.org/drawingml/2006/chartDrawing">
    <cdr:from>
      <cdr:x>0.33778</cdr:x>
      <cdr:y>0.44169</cdr:y>
    </cdr:from>
    <cdr:to>
      <cdr:x>0.55861</cdr:x>
      <cdr:y>0.54984</cdr:y>
    </cdr:to>
    <cdr:sp macro="" textlink="">
      <cdr:nvSpPr>
        <cdr:cNvPr id="4" name="3 CuadroTexto"/>
        <cdr:cNvSpPr txBox="1"/>
      </cdr:nvSpPr>
      <cdr:spPr>
        <a:xfrm xmlns:a="http://schemas.openxmlformats.org/drawingml/2006/main" rot="2516528">
          <a:off x="1544310" y="1299994"/>
          <a:ext cx="1009650" cy="318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500" dirty="0">
              <a:solidFill>
                <a:schemeClr val="bg1"/>
              </a:solidFill>
            </a:rPr>
            <a:t>10 personas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0.20833</cdr:x>
      <cdr:y>0.06944</cdr:y>
    </cdr:from>
    <cdr:to>
      <cdr:x>0.85208</cdr:x>
      <cdr:y>0.17708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952500" y="190500"/>
          <a:ext cx="2943225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chemeClr val="bg1"/>
              </a:solidFill>
            </a:rPr>
            <a:t>Principales</a:t>
          </a:r>
          <a:r>
            <a:rPr lang="es-MX" sz="1800" b="1" baseline="0" dirty="0">
              <a:solidFill>
                <a:schemeClr val="bg1"/>
              </a:solidFill>
            </a:rPr>
            <a:t> causas de consumo de </a:t>
          </a:r>
          <a:r>
            <a:rPr lang="es-MX" sz="1800" b="1" baseline="0" dirty="0" smtClean="0">
              <a:solidFill>
                <a:schemeClr val="bg1"/>
              </a:solidFill>
            </a:rPr>
            <a:t>té</a:t>
          </a:r>
          <a:endParaRPr lang="es-MX" sz="1800" b="1" dirty="0">
            <a:solidFill>
              <a:schemeClr val="bg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0.05222</cdr:x>
      <cdr:y>0.04878</cdr:y>
    </cdr:from>
    <cdr:to>
      <cdr:x>0.98178</cdr:x>
      <cdr:y>0.15179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21352" y="206776"/>
          <a:ext cx="5720512" cy="4366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chemeClr val="bg1"/>
              </a:solidFill>
            </a:rPr>
            <a:t>Principales</a:t>
          </a:r>
          <a:r>
            <a:rPr lang="es-MX" sz="1800" b="1" baseline="0" dirty="0">
              <a:solidFill>
                <a:schemeClr val="bg1"/>
              </a:solidFill>
            </a:rPr>
            <a:t> enfermedades por las que se consume </a:t>
          </a:r>
          <a:r>
            <a:rPr lang="es-MX" sz="1800" b="1" baseline="0" dirty="0" smtClean="0">
              <a:solidFill>
                <a:schemeClr val="bg1"/>
              </a:solidFill>
            </a:rPr>
            <a:t>té</a:t>
          </a:r>
          <a:endParaRPr lang="es-MX" sz="1800" b="1" dirty="0">
            <a:solidFill>
              <a:schemeClr val="bg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0.04792</cdr:x>
      <cdr:y>0.05556</cdr:y>
    </cdr:from>
    <cdr:to>
      <cdr:x>0.97083</cdr:x>
      <cdr:y>0.15625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19075" y="152400"/>
          <a:ext cx="4219575" cy="276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Lugares</a:t>
          </a:r>
          <a:r>
            <a:rPr lang="es-MX" sz="1800" b="1" baseline="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de preferencia para al </a:t>
          </a:r>
          <a:r>
            <a:rPr lang="es-MX" sz="1800" b="1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adquisición </a:t>
          </a:r>
          <a:r>
            <a:rPr lang="es-MX" sz="1800" b="1" baseline="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de </a:t>
          </a:r>
          <a:r>
            <a:rPr lang="es-MX" sz="1800" b="1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té</a:t>
          </a:r>
          <a:endParaRPr lang="es-MX" sz="18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0.09375</cdr:x>
      <cdr:y>0.05208</cdr:y>
    </cdr:from>
    <cdr:to>
      <cdr:x>0.94375</cdr:x>
      <cdr:y>0.19792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428625" y="142875"/>
          <a:ext cx="3886200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Gasto</a:t>
          </a:r>
          <a:r>
            <a:rPr lang="es-MX" sz="1800" b="1" baseline="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mensual en consumo de </a:t>
          </a:r>
          <a:r>
            <a:rPr lang="es-MX" sz="1800" b="1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té</a:t>
          </a:r>
          <a:endParaRPr lang="es-MX" sz="18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0.14583</cdr:x>
      <cdr:y>0.05208</cdr:y>
    </cdr:from>
    <cdr:to>
      <cdr:x>0.8875</cdr:x>
      <cdr:y>0.16319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666750" y="142875"/>
          <a:ext cx="33909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Principales marcas</a:t>
          </a:r>
          <a:r>
            <a:rPr lang="es-MX" sz="1800" b="1" baseline="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en </a:t>
          </a:r>
          <a:r>
            <a:rPr lang="es-MX" sz="1800" b="1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México</a:t>
          </a:r>
          <a:endParaRPr lang="es-MX" sz="18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C102EE1-FC65-416F-9671-5DD81A551211}" type="datetimeFigureOut">
              <a:rPr lang="es-MX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8AB255-BF76-4C45-AE50-DD0119730E7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71D986-A47C-4086-9DD0-209BF64076BC}" type="slidenum">
              <a:rPr lang="es-MX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MX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BE722A-881F-4334-8FC1-77586AE10644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BEA3E8-963F-4BFB-8B45-8FD7D9F9105A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57224" y="4000504"/>
            <a:ext cx="7772400" cy="90353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R="9144" algn="l">
              <a:defRPr sz="36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651504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altLang="ja-JP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29652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7286644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7286644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7572396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7572396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858148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8429652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8143900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8143900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Rectangle 26"/>
          <p:cNvSpPr/>
          <p:nvPr/>
        </p:nvSpPr>
        <p:spPr>
          <a:xfrm>
            <a:off x="7572396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ectangle 29"/>
          <p:cNvSpPr/>
          <p:nvPr/>
        </p:nvSpPr>
        <p:spPr>
          <a:xfrm>
            <a:off x="7858148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8429652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32"/>
          <p:cNvSpPr/>
          <p:nvPr/>
        </p:nvSpPr>
        <p:spPr>
          <a:xfrm>
            <a:off x="8143900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7286644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AB35F8-C85E-4629-9190-46F31EAB2B2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678261-0DEF-4145-A717-F65210FF5D4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210DD4-8FF3-43E8-ACC7-ED14C4CD6450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7E3E90-5D3D-4721-92AC-5F9922A24DF9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26644C-19B2-45EF-918B-EE467338A99E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48E2F1-85AC-45F3-8ABF-ABE818048423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4214818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013A82-1F1A-47E2-912D-AA3A20F38A89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EBC9BA-B7F6-4DC6-A7C6-950A553EFAD7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366404"/>
            <a:ext cx="8156448" cy="777240"/>
          </a:xfrm>
        </p:spPr>
        <p:txBody>
          <a:bodyPr tIns="64008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>
              <a:buNone/>
              <a:defRPr sz="38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14348" y="5277543"/>
            <a:ext cx="750099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1B200E-D973-4234-829B-90AA5C6FF3D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E14E8B-5EEB-40F8-8604-DB298189D18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D36275-F6CF-43C7-9A21-0512B53F1B17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DC6AF7-0ECD-4F5F-8AA1-5EEEB2FCDA6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102305-1A28-4F73-A7B1-6992F4A1EB9F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606F2E-E394-45ED-87FD-B9F0DAB5B5D7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848E39-E6F6-4EDB-9C3E-9D68A7D9414E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DCBBBA-8BE5-45DF-B57B-227DC8BB7A8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1162050"/>
          </a:xfrm>
        </p:spPr>
        <p:txBody>
          <a:bodyPr anchor="ctr"/>
          <a:lstStyle>
            <a:lvl1pPr algn="l">
              <a:buNone/>
              <a:defRPr sz="2000" b="0"/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285728"/>
            <a:ext cx="5486400" cy="572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F5CABD-AFCA-48B3-A0C9-54B1EFDF682A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BF0299-8361-46D3-9C95-D470473E5EC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914400" y="4941829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357166"/>
            <a:ext cx="6858048" cy="4286280"/>
          </a:xfrm>
          <a:noFill/>
          <a:ln w="12700">
            <a:noFill/>
          </a:ln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es-ES" altLang="ja-JP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914400" y="5643578"/>
            <a:ext cx="6858000" cy="428628"/>
          </a:xfrm>
        </p:spPr>
        <p:txBody>
          <a:bodyPr>
            <a:normAutofit/>
          </a:bodyPr>
          <a:lstStyle>
            <a:lvl1pPr marL="27432" indent="0">
              <a:spcBef>
                <a:spcPts val="0"/>
              </a:spcBef>
              <a:buNone/>
              <a:defRPr sz="11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55874D-B5B7-4067-963F-290649F26AC9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25F731-A875-4F55-A2D6-109CE7A5CF4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1"/>
            <a:ext cx="214282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extLst/>
          </a:lstStyle>
          <a:p>
            <a:r>
              <a:rPr lang="es-ES" altLang="ja-JP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s-ES" altLang="ja-JP" smtClean="0"/>
              <a:t>Haga clic para modificar el estilo de texto del patrón</a:t>
            </a:r>
          </a:p>
          <a:p>
            <a:pPr lvl="1"/>
            <a:r>
              <a:rPr lang="es-ES" altLang="ja-JP" smtClean="0"/>
              <a:t>Segundo nivel</a:t>
            </a:r>
          </a:p>
          <a:p>
            <a:pPr lvl="2"/>
            <a:r>
              <a:rPr lang="es-ES" altLang="ja-JP" smtClean="0"/>
              <a:t>Tercer nivel</a:t>
            </a:r>
          </a:p>
          <a:p>
            <a:pPr lvl="3"/>
            <a:r>
              <a:rPr lang="es-ES" altLang="ja-JP" smtClean="0"/>
              <a:t>Cuarto nivel</a:t>
            </a:r>
          </a:p>
          <a:p>
            <a:pPr lvl="4"/>
            <a:r>
              <a:rPr lang="es-ES" altLang="ja-JP" smtClean="0"/>
              <a:t>Quinto nivel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2146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45EFD2F-09E4-466B-B6FC-B621313E8473}" type="datetimeFigureOut">
              <a:rPr lang="es-MX" smtClean="0"/>
              <a:pPr>
                <a:defRPr/>
              </a:pPr>
              <a:t>01/06/2012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21461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21461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CCA3D31-C299-4E86-BF79-77E4F80711D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-3293075" y="342900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3243408" y="342823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185349" y="3428230"/>
            <a:ext cx="6858000" cy="1588"/>
          </a:xfrm>
          <a:prstGeom prst="line">
            <a:avLst/>
          </a:prstGeom>
          <a:ln w="31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699724" y="3428182"/>
            <a:ext cx="6858000" cy="1588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b="1" kern="1200" cap="none" spc="0" baseline="0">
          <a:ln/>
          <a:gradFill>
            <a:gsLst>
              <a:gs pos="0">
                <a:schemeClr val="tx2">
                  <a:lumMod val="90000"/>
                </a:schemeClr>
              </a:gs>
              <a:gs pos="50000">
                <a:schemeClr val="tx2">
                  <a:lumMod val="50000"/>
                </a:schemeClr>
              </a:gs>
              <a:gs pos="100000">
                <a:schemeClr val="tx2">
                  <a:lumMod val="2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2">
            <a:lumMod val="75000"/>
          </a:schemeClr>
        </a:buClr>
        <a:buSzPct val="85000"/>
        <a:buFont typeface="Wingdings 2" pitchFamily="18" charset="2"/>
        <a:buChar char="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" pitchFamily="2" charset="2"/>
        <a:buChar char="l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>
            <a:lumMod val="40000"/>
            <a:lumOff val="60000"/>
          </a:schemeClr>
        </a:buClr>
        <a:buSzPct val="65000"/>
        <a:buFont typeface="Wingdings 2" pitchFamily="18" charset="2"/>
        <a:buChar char="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2">
            <a:lumMod val="20000"/>
            <a:lumOff val="80000"/>
          </a:schemeClr>
        </a:buClr>
        <a:buSzPct val="100000"/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2">
            <a:lumMod val="75000"/>
          </a:schemeClr>
        </a:buClr>
        <a:buSzPct val="50000"/>
        <a:buFont typeface="Wingdings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08012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TÉS E INFUSIONES</a:t>
            </a:r>
            <a:b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s-MX" sz="4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endParaRPr lang="es-MX" sz="48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99592" y="2132856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por Fragoso López Ruth, Sánchez Méndez Karen Y Sánchez Ortega Teresa </a:t>
            </a:r>
            <a:b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Universidad Nacional Autónoma De México</a:t>
            </a:r>
            <a:b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</a:b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Investigación realizada para la materia de Principios Y Técnicas De Investigación</a:t>
            </a:r>
            <a:endParaRPr lang="es-MX" sz="3200" dirty="0">
              <a:solidFill>
                <a:schemeClr val="tx2">
                  <a:lumMod val="9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27784" y="188640"/>
            <a:ext cx="3867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RESULTADOS</a:t>
            </a:r>
            <a:endParaRPr lang="es-ES" sz="5400" b="1" dirty="0">
              <a:ln/>
              <a:solidFill>
                <a:schemeClr val="accent3"/>
              </a:solidFill>
            </a:endParaRPr>
          </a:p>
        </p:txBody>
      </p:sp>
      <p:graphicFrame>
        <p:nvGraphicFramePr>
          <p:cNvPr id="3" name="2 Gráfico"/>
          <p:cNvGraphicFramePr/>
          <p:nvPr/>
        </p:nvGraphicFramePr>
        <p:xfrm>
          <a:off x="3563888" y="1412776"/>
          <a:ext cx="532859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51520" y="1905794"/>
            <a:ext cx="3059832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</a:rPr>
              <a:t>Se realizo una encuesta a 70 personas de las cuales 10 personas no consumían té y 60 si lo hacían.</a:t>
            </a:r>
            <a:endParaRPr lang="es-MX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547664" y="836712"/>
          <a:ext cx="56886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547664" y="404664"/>
            <a:ext cx="568863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Genero que consume más té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4869160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100" dirty="0" smtClean="0">
                <a:latin typeface="+mn-lt"/>
              </a:rPr>
              <a:t>Con el resultado de esta pregunta, respaldamos parte de nuestra investigación la cual dice que son las mujeres las que consumen.</a:t>
            </a:r>
            <a:endParaRPr lang="es-MX" sz="3100" dirty="0">
              <a:latin typeface="+mn-lt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971600" y="908720"/>
          <a:ext cx="734481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971600" y="548680"/>
            <a:ext cx="7344816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Principales sabores consumidos de té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971600" y="5373216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tx2">
                    <a:lumMod val="90000"/>
                  </a:schemeClr>
                </a:solidFill>
              </a:rPr>
              <a:t>E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</a:rPr>
              <a:t>l 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</a:rPr>
              <a:t>té de manzanilla es el más consumido, seguido de  los sabores 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</a:rPr>
              <a:t>limón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</a:rPr>
              <a:t>, frutas rojas manzana y canela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/>
        </p:nvGraphicFramePr>
        <p:xfrm>
          <a:off x="2408237" y="2084070"/>
          <a:ext cx="6052195" cy="444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27584" y="404664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Los 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mexicanos 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consumen 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té 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más 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como un 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remedio para alguna </a:t>
            </a:r>
            <a:r>
              <a:rPr lang="es-MX" sz="3200" dirty="0" err="1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enfermadad</a:t>
            </a:r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.</a:t>
            </a:r>
            <a:endParaRPr lang="es-MX" sz="3200" dirty="0">
              <a:solidFill>
                <a:schemeClr val="tx2">
                  <a:lumMod val="9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691680" y="404664"/>
          <a:ext cx="5760640" cy="423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39552" y="5013176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  <a:latin typeface="+mn-lt"/>
              </a:rPr>
              <a:t>En nuestro país las enfermedades estomacales son por las que principalmente  se consume té.</a:t>
            </a:r>
            <a:endParaRPr lang="es-MX" sz="3200" dirty="0">
              <a:solidFill>
                <a:schemeClr val="tx2">
                  <a:lumMod val="9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691680" y="2204864"/>
          <a:ext cx="6104528" cy="4440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39552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+mn-lt"/>
              </a:rPr>
              <a:t>Las personas adquieren su té más en las tiendas de autoservicio.</a:t>
            </a:r>
            <a:endParaRPr lang="es-MX" sz="3200" dirty="0">
              <a:latin typeface="+mn-lt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907704" y="2204864"/>
          <a:ext cx="555912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11560" y="44624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</a:rPr>
              <a:t>Nuestros resultados muestran que el gasto para el consumo de té es muy poco, lo cual indica que se consume en una pequeña cantidad</a:t>
            </a:r>
            <a:endParaRPr lang="es-MX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475656" y="260648"/>
          <a:ext cx="6124076" cy="4522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971600" y="5445224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tx2">
                    <a:lumMod val="90000"/>
                  </a:schemeClr>
                </a:solidFill>
              </a:rPr>
              <a:t>Aquí se muestran las principales marcas consumidas en México.</a:t>
            </a:r>
            <a:endParaRPr lang="es-MX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ngelpages.biz/FileUpload/162687c3e/pics/hierbas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33925"/>
            <a:ext cx="2124075" cy="212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2 Subtítulo"/>
          <p:cNvSpPr>
            <a:spLocks noGrp="1"/>
          </p:cNvSpPr>
          <p:nvPr>
            <p:ph type="subTitle" idx="1"/>
          </p:nvPr>
        </p:nvSpPr>
        <p:spPr>
          <a:xfrm>
            <a:off x="1476375" y="115888"/>
            <a:ext cx="5903913" cy="649287"/>
          </a:xfrm>
        </p:spPr>
        <p:txBody>
          <a:bodyPr/>
          <a:lstStyle/>
          <a:p>
            <a:pPr algn="ctr"/>
            <a:r>
              <a:rPr lang="es-MX" sz="2800" dirty="0" smtClean="0">
                <a:solidFill>
                  <a:schemeClr val="tx2">
                    <a:lumMod val="90000"/>
                  </a:schemeClr>
                </a:solidFill>
              </a:rPr>
              <a:t>Tés e infusiones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188" y="1052513"/>
            <a:ext cx="7993062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El  origen del té se atribuye 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emperador chino </a:t>
            </a: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Shen </a:t>
            </a: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Nung mientras descansaba bajo un árbol de té, el viento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 dejo caer unas hojas en el agua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 hervida que bebía.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En México  por el contexto cultural llamaremos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té  a todas las infusiones.</a:t>
            </a: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7" name="Picture 4" descr="http://2.bp.blogspot.com/-QnuWcnxQw6M/T4rNFkmtdbI/AAAAAAAAARM/NwZmo62Jr-w/s1600/fruit-sala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724400"/>
            <a:ext cx="2303463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www.libreriaimagina.com/juguetes/134373/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4724400"/>
            <a:ext cx="2447925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8" descr="http://www.teblanco.org/index_archivos/fotos/home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4724400"/>
            <a:ext cx="2339975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Las principales  propiedades encontradas en la planta del té son :</a:t>
            </a:r>
          </a:p>
          <a:p>
            <a:pPr algn="ctr">
              <a:buFont typeface="Arial" charset="0"/>
              <a:buNone/>
            </a:pPr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Antioxidante</a:t>
            </a:r>
          </a:p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Anti obesidad</a:t>
            </a:r>
          </a:p>
          <a:p>
            <a:r>
              <a:rPr lang="es-MX" dirty="0" err="1" smtClean="0">
                <a:solidFill>
                  <a:schemeClr val="tx2">
                    <a:lumMod val="90000"/>
                  </a:schemeClr>
                </a:solidFill>
              </a:rPr>
              <a:t>Desintoxicante</a:t>
            </a:r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Anti colesterol</a:t>
            </a:r>
          </a:p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Antibiótico</a:t>
            </a:r>
          </a:p>
          <a:p>
            <a:r>
              <a:rPr lang="es-MX" dirty="0" err="1" smtClean="0">
                <a:solidFill>
                  <a:schemeClr val="tx2">
                    <a:lumMod val="90000"/>
                  </a:schemeClr>
                </a:solidFill>
              </a:rPr>
              <a:t>Desinflamatorio</a:t>
            </a:r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4 Imagen" descr="j0424438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916832"/>
            <a:ext cx="4581128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971600" y="-99392"/>
            <a:ext cx="7642225" cy="5257800"/>
          </a:xfrm>
        </p:spPr>
        <p:txBody>
          <a:bodyPr/>
          <a:lstStyle/>
          <a:p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Los tés se pueden clasificar  de acuerdo</a:t>
            </a:r>
          </a:p>
          <a:p>
            <a:pPr algn="ctr">
              <a:buFont typeface="Arial" charset="0"/>
              <a:buNone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a los ingredientes con los que se </a:t>
            </a:r>
          </a:p>
          <a:p>
            <a:pPr algn="ctr">
              <a:buFont typeface="Arial" charset="0"/>
              <a:buNone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realiza la infusión</a:t>
            </a:r>
          </a:p>
          <a:p>
            <a:pPr algn="ctr">
              <a:buFont typeface="Arial" charset="0"/>
              <a:buNone/>
            </a:pPr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endParaRPr lang="es-MX" sz="2800" dirty="0" smtClean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3 Imagen" descr="Imagen1.jpg"/>
          <p:cNvPicPr>
            <a:picLocks noChangeAspect="1"/>
          </p:cNvPicPr>
          <p:nvPr/>
        </p:nvPicPr>
        <p:blipFill>
          <a:blip r:embed="rId2" cstate="print"/>
          <a:srcRect l="4171" t="37400"/>
          <a:stretch>
            <a:fillRect/>
          </a:stretch>
        </p:blipFill>
        <p:spPr>
          <a:xfrm>
            <a:off x="251520" y="2564903"/>
            <a:ext cx="8892480" cy="4300575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548680"/>
            <a:ext cx="5122912" cy="5505450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>
              <a:solidFill>
                <a:schemeClr val="tx2">
                  <a:lumMod val="9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El té es una planta que tiene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efectos sorprendentes sobre el cuerpo humano es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un auxiliar  en un gran numero de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patologías  sus propiedades han sido  ayuda  para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aliviar miles de molestias a lo largo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 de los años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8" name="7 Imagen" descr="Imagen2.png"/>
          <p:cNvPicPr>
            <a:picLocks noChangeAspect="1"/>
          </p:cNvPicPr>
          <p:nvPr/>
        </p:nvPicPr>
        <p:blipFill>
          <a:blip r:embed="rId2" cstate="print"/>
          <a:srcRect b="9495"/>
          <a:stretch>
            <a:fillRect/>
          </a:stretch>
        </p:blipFill>
        <p:spPr>
          <a:xfrm>
            <a:off x="5766162" y="1124744"/>
            <a:ext cx="298230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87624" y="764704"/>
            <a:ext cx="4824413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A nivel mundial es</a:t>
            </a:r>
            <a:r>
              <a:rPr lang="es-MX" sz="32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 </a:t>
            </a: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la segunda bebida mas consumida</a:t>
            </a: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5076825" y="2492896"/>
            <a:ext cx="39608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Aproximadamente al día son tomadas 1500 millones tazas de </a:t>
            </a:r>
            <a:r>
              <a:rPr lang="es-MX" sz="2800" dirty="0" smtClean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té</a:t>
            </a:r>
            <a:endParaRPr lang="es-MX" sz="2800" dirty="0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4 Estrella de 5 puntas"/>
          <p:cNvSpPr/>
          <p:nvPr/>
        </p:nvSpPr>
        <p:spPr>
          <a:xfrm>
            <a:off x="304800" y="1124744"/>
            <a:ext cx="647700" cy="576263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rgbClr val="FFC000"/>
              </a:solidFill>
            </a:endParaRPr>
          </a:p>
        </p:txBody>
      </p:sp>
      <p:sp>
        <p:nvSpPr>
          <p:cNvPr id="6" name="5 Estrella de 5 puntas"/>
          <p:cNvSpPr/>
          <p:nvPr/>
        </p:nvSpPr>
        <p:spPr>
          <a:xfrm>
            <a:off x="952500" y="5373688"/>
            <a:ext cx="647700" cy="57626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" name="6 Estrella de 5 puntas"/>
          <p:cNvSpPr/>
          <p:nvPr/>
        </p:nvSpPr>
        <p:spPr>
          <a:xfrm>
            <a:off x="4184650" y="2852936"/>
            <a:ext cx="647700" cy="57626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907704" y="5013176"/>
            <a:ext cx="50400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Inglaterra, Chile y Japón: son los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Principales países consumidores de tè</a:t>
            </a:r>
          </a:p>
        </p:txBody>
      </p:sp>
      <p:pic>
        <p:nvPicPr>
          <p:cNvPr id="9" name="8 Imagen" descr="imagesCA7LUCD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77661">
            <a:off x="971600" y="2852936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56559" y="548680"/>
            <a:ext cx="90156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Principales productores de </a:t>
            </a:r>
            <a:r>
              <a:rPr lang="es-ES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té</a:t>
            </a:r>
            <a:endParaRPr lang="es-ES" sz="5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8195" name="5 CuadroTexto"/>
          <p:cNvSpPr txBox="1">
            <a:spLocks noChangeArrowheads="1"/>
          </p:cNvSpPr>
          <p:nvPr/>
        </p:nvSpPr>
        <p:spPr bwMode="auto">
          <a:xfrm>
            <a:off x="1676400" y="2308696"/>
            <a:ext cx="59769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*India</a:t>
            </a:r>
          </a:p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*China</a:t>
            </a:r>
          </a:p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*Sri Lanka </a:t>
            </a:r>
          </a:p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*Kenia</a:t>
            </a:r>
          </a:p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*Indonesia</a:t>
            </a:r>
          </a:p>
          <a:p>
            <a:pPr algn="ctr"/>
            <a:r>
              <a:rPr lang="es-MX" sz="4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*Turquía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-63500"/>
            <a:ext cx="234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sz="1400">
                <a:solidFill>
                  <a:srgbClr val="000000"/>
                </a:solidFill>
                <a:latin typeface="Arial" charset="0"/>
                <a:ea typeface="Calibri" pitchFamily="34" charset="0"/>
              </a:rPr>
              <a:t> </a:t>
            </a:r>
            <a:endParaRPr lang="es-MX" sz="800">
              <a:solidFill>
                <a:srgbClr val="000000"/>
              </a:solidFill>
              <a:latin typeface="Arial" charset="0"/>
              <a:ea typeface="Calibri" pitchFamily="34" charset="0"/>
            </a:endParaRPr>
          </a:p>
          <a:p>
            <a:pPr eaLnBrk="0" hangingPunct="0"/>
            <a:endParaRPr lang="es-MX">
              <a:solidFill>
                <a:srgbClr val="000000"/>
              </a:solidFill>
              <a:latin typeface="Arial" charset="0"/>
              <a:ea typeface="Calibri" pitchFamily="34" charset="0"/>
            </a:endParaRP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684213" y="3429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sz="1400" b="1" baseline="-30000">
                <a:solidFill>
                  <a:srgbClr val="000000"/>
                </a:solidFill>
                <a:latin typeface="Arial" charset="0"/>
                <a:ea typeface="Calibri" pitchFamily="34" charset="0"/>
              </a:rPr>
              <a:t>1</a:t>
            </a:r>
            <a:endParaRPr lang="es-MX">
              <a:solidFill>
                <a:srgbClr val="000000"/>
              </a:solidFill>
              <a:latin typeface="Arial" charset="0"/>
              <a:ea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tiposd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7293">
            <a:off x="2104439" y="2915743"/>
            <a:ext cx="3816424" cy="3071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Rectángulo"/>
          <p:cNvSpPr/>
          <p:nvPr/>
        </p:nvSpPr>
        <p:spPr>
          <a:xfrm>
            <a:off x="1691679" y="332656"/>
            <a:ext cx="5581543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oadway" pitchFamily="82" charset="0"/>
                <a:cs typeface="+mn-cs"/>
              </a:rPr>
              <a:t>Té en México:</a:t>
            </a:r>
            <a:endParaRPr lang="es-ES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oadway" pitchFamily="82" charset="0"/>
              <a:cs typeface="+mn-cs"/>
            </a:endParaRPr>
          </a:p>
        </p:txBody>
      </p:sp>
      <p:sp>
        <p:nvSpPr>
          <p:cNvPr id="9219" name="3 CuadroTexto"/>
          <p:cNvSpPr txBox="1">
            <a:spLocks noChangeArrowheads="1"/>
          </p:cNvSpPr>
          <p:nvPr/>
        </p:nvSpPr>
        <p:spPr bwMode="auto">
          <a:xfrm rot="21044131">
            <a:off x="2818172" y="3995481"/>
            <a:ext cx="35290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2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Manzanilla</a:t>
            </a:r>
          </a:p>
          <a:p>
            <a:endParaRPr lang="es-MX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9220" name="4 CuadroTexto"/>
          <p:cNvSpPr txBox="1">
            <a:spLocks noChangeArrowheads="1"/>
          </p:cNvSpPr>
          <p:nvPr/>
        </p:nvSpPr>
        <p:spPr bwMode="auto">
          <a:xfrm rot="916782">
            <a:off x="6338824" y="2667339"/>
            <a:ext cx="194468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Limón</a:t>
            </a:r>
          </a:p>
        </p:txBody>
      </p:sp>
      <p:sp>
        <p:nvSpPr>
          <p:cNvPr id="9221" name="5 CuadroTexto"/>
          <p:cNvSpPr txBox="1">
            <a:spLocks noChangeArrowheads="1"/>
          </p:cNvSpPr>
          <p:nvPr/>
        </p:nvSpPr>
        <p:spPr bwMode="auto">
          <a:xfrm rot="19863760">
            <a:off x="5590471" y="4593799"/>
            <a:ext cx="1981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12 flores</a:t>
            </a:r>
          </a:p>
        </p:txBody>
      </p:sp>
      <p:sp>
        <p:nvSpPr>
          <p:cNvPr id="9222" name="6 CuadroTexto"/>
          <p:cNvSpPr txBox="1">
            <a:spLocks noChangeArrowheads="1"/>
          </p:cNvSpPr>
          <p:nvPr/>
        </p:nvSpPr>
        <p:spPr bwMode="auto">
          <a:xfrm>
            <a:off x="671513" y="5535613"/>
            <a:ext cx="17399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Verde</a:t>
            </a:r>
          </a:p>
        </p:txBody>
      </p:sp>
      <p:sp>
        <p:nvSpPr>
          <p:cNvPr id="9223" name="7 CuadroTexto"/>
          <p:cNvSpPr txBox="1">
            <a:spLocks noChangeArrowheads="1"/>
          </p:cNvSpPr>
          <p:nvPr/>
        </p:nvSpPr>
        <p:spPr bwMode="auto">
          <a:xfrm rot="1374185">
            <a:off x="6557963" y="644525"/>
            <a:ext cx="25923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7 azahares </a:t>
            </a:r>
          </a:p>
        </p:txBody>
      </p:sp>
      <p:sp>
        <p:nvSpPr>
          <p:cNvPr id="9224" name="8 CuadroTexto"/>
          <p:cNvSpPr txBox="1">
            <a:spLocks noChangeArrowheads="1"/>
          </p:cNvSpPr>
          <p:nvPr/>
        </p:nvSpPr>
        <p:spPr bwMode="auto">
          <a:xfrm>
            <a:off x="573088" y="2797175"/>
            <a:ext cx="2238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Frutas rojas</a:t>
            </a:r>
          </a:p>
        </p:txBody>
      </p:sp>
      <p:sp>
        <p:nvSpPr>
          <p:cNvPr id="9225" name="9 CuadroTexto"/>
          <p:cNvSpPr txBox="1">
            <a:spLocks noChangeArrowheads="1"/>
          </p:cNvSpPr>
          <p:nvPr/>
        </p:nvSpPr>
        <p:spPr bwMode="auto">
          <a:xfrm>
            <a:off x="3563938" y="6089650"/>
            <a:ext cx="24844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0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Manzana</a:t>
            </a:r>
          </a:p>
        </p:txBody>
      </p:sp>
      <p:sp>
        <p:nvSpPr>
          <p:cNvPr id="9226" name="10 CuadroTexto"/>
          <p:cNvSpPr txBox="1">
            <a:spLocks noChangeArrowheads="1"/>
          </p:cNvSpPr>
          <p:nvPr/>
        </p:nvSpPr>
        <p:spPr bwMode="auto">
          <a:xfrm rot="-377570">
            <a:off x="7296150" y="5616575"/>
            <a:ext cx="1836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Canela</a:t>
            </a:r>
          </a:p>
        </p:txBody>
      </p:sp>
      <p:sp>
        <p:nvSpPr>
          <p:cNvPr id="9227" name="11 CuadroTexto"/>
          <p:cNvSpPr txBox="1">
            <a:spLocks noChangeArrowheads="1"/>
          </p:cNvSpPr>
          <p:nvPr/>
        </p:nvSpPr>
        <p:spPr bwMode="auto">
          <a:xfrm rot="-875309">
            <a:off x="250825" y="598488"/>
            <a:ext cx="1655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600" dirty="0">
                <a:solidFill>
                  <a:schemeClr val="tx2">
                    <a:lumMod val="90000"/>
                  </a:schemeClr>
                </a:solidFill>
                <a:latin typeface="Broadway" pitchFamily="82" charset="0"/>
              </a:rPr>
              <a:t>Rojo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33218" y="5517232"/>
            <a:ext cx="847757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  <a:cs typeface="+mn-cs"/>
              </a:rPr>
              <a:t>Principales marcas de </a:t>
            </a:r>
            <a:r>
              <a:rPr lang="es-E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  <a:cs typeface="+mn-cs"/>
              </a:rPr>
              <a:t>té</a:t>
            </a:r>
            <a:endParaRPr lang="es-ES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roadway" pitchFamily="82" charset="0"/>
              <a:cs typeface="+mn-cs"/>
            </a:endParaRPr>
          </a:p>
        </p:txBody>
      </p:sp>
      <p:sp>
        <p:nvSpPr>
          <p:cNvPr id="10243" name="3 CuadroTexto"/>
          <p:cNvSpPr txBox="1">
            <a:spLocks noChangeArrowheads="1"/>
          </p:cNvSpPr>
          <p:nvPr/>
        </p:nvSpPr>
        <p:spPr bwMode="auto">
          <a:xfrm>
            <a:off x="5795963" y="804863"/>
            <a:ext cx="2592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Mc cormick</a:t>
            </a: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1619250" y="4437063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Therbal</a:t>
            </a:r>
          </a:p>
        </p:txBody>
      </p:sp>
      <p:pic>
        <p:nvPicPr>
          <p:cNvPr id="10245" name="7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592893">
            <a:off x="3030538" y="1604963"/>
            <a:ext cx="174783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8 Image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3688">
            <a:off x="6923088" y="3970338"/>
            <a:ext cx="1824037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9 Imagen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21787">
            <a:off x="146050" y="669925"/>
            <a:ext cx="27146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10 Imagen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90715">
            <a:off x="5813425" y="688975"/>
            <a:ext cx="2771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11 Imagen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828448">
            <a:off x="576263" y="3622675"/>
            <a:ext cx="18542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13 Imagen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12101">
            <a:off x="4370388" y="3835400"/>
            <a:ext cx="1431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Twilight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0" t="100000" r="5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0" t="100000" r="50000" b="10000"/>
          </a:path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0000"/>
                <a:satMod val="200000"/>
              </a:schemeClr>
            </a:duotone>
          </a:blip>
          <a:tile tx="0" ty="0" sx="120000" sy="12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Crepúsculo</Template>
  <TotalTime>465</TotalTime>
  <Words>435</Words>
  <Application>Microsoft Office PowerPoint</Application>
  <PresentationFormat>Presentación en pantalla (4:3)</PresentationFormat>
  <Paragraphs>98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Calibri</vt:lpstr>
      <vt:lpstr>Arial</vt:lpstr>
      <vt:lpstr>Broadway</vt:lpstr>
      <vt:lpstr>Twilight</vt:lpstr>
      <vt:lpstr>TÉS E INFUSIONES 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Daniela</dc:creator>
  <cp:lastModifiedBy>COMPAQ</cp:lastModifiedBy>
  <cp:revision>59</cp:revision>
  <dcterms:created xsi:type="dcterms:W3CDTF">2012-04-27T23:58:26Z</dcterms:created>
  <dcterms:modified xsi:type="dcterms:W3CDTF">2012-06-02T03:07:51Z</dcterms:modified>
</cp:coreProperties>
</file>